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　</a:t>
            </a:r>
            <a:r>
              <a:rPr lang="en-US" altLang="zh-CN" sz="4800" b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3</a:t>
            </a:r>
            <a:r>
              <a:rPr lang="en-US" altLang="zh-CN" smtClean="0">
                <a:solidFill>
                  <a:srgbClr val="00B0F0"/>
                </a:solidFill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Who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might be in the “J” group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A. Polly makes to-do lists every Monday morning.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B. Allan likes to go on trips without planning.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C. Alex often hands in his homework late.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D. Rebecca likes to try new activities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00776" y="90009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279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b="1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细节理解题。根据文章内容可知，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J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型人格的人喜欢提前做规划，所以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A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项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波莉每周一早晨列待办清单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符合该人格类型的具体表现。故选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A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630077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91138" algn="l"/>
                <a:tab pos="5645150" algn="l"/>
                <a:tab pos="6542088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4</a:t>
            </a:r>
            <a:r>
              <a:rPr lang="en-US" altLang="zh-CN" smtClean="0">
                <a:solidFill>
                  <a:srgbClr val="00B0F0"/>
                </a:solidFill>
                <a:cs typeface="Times New Roman"/>
              </a:rPr>
              <a:t>.     	                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What’s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 main idea of the last paragraph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A. “J” people have more good sides than “P” people.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B. “P” people are more creative and can do jobs better.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C. It’s difficult for the two groups of people to be friends.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D. It’s wonderful that the world is a mix of different people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26654" y="917347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D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700" y="980593"/>
            <a:ext cx="5008169" cy="601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456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13981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b="1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段落大意题。通读最后一段并根据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“The mix of different personalities makes it more exciting.”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可知，最后一段主要讲述了世界是由不同的人组成的，这是一件很美妙的事情。故选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D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68639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82" y="985521"/>
            <a:ext cx="10823124" cy="1387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2361654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ea typeface="楷体"/>
                <a:cs typeface="Times New Roman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本文是一篇说明文。文章介绍了两种不同性格的人的特点。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417122"/>
            <a:ext cx="3024336" cy="790377"/>
          </a:xfrm>
          <a:prstGeom prst="rect">
            <a:avLst/>
          </a:prstGeom>
        </p:spPr>
      </p:pic>
      <p:sp>
        <p:nvSpPr>
          <p:cNvPr id="10" name="内容占位符 4"/>
          <p:cNvSpPr txBox="1">
            <a:spLocks/>
          </p:cNvSpPr>
          <p:nvPr/>
        </p:nvSpPr>
        <p:spPr bwMode="auto">
          <a:xfrm>
            <a:off x="334566" y="3945830"/>
            <a:ext cx="114858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Times New Roman"/>
              </a:rPr>
              <a:t>浙江杭州拱墅区期末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48850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123589"/>
            <a:ext cx="11485848" cy="4105611"/>
          </a:xfrm>
        </p:spPr>
        <p:txBody>
          <a:bodyPr/>
          <a:lstStyle/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400">
                <a:solidFill>
                  <a:srgbClr val="000000"/>
                </a:solidFill>
                <a:cs typeface="Times New Roman"/>
              </a:rPr>
              <a:t>Are you more of a “P” person or a “J” person</a:t>
            </a:r>
            <a:r>
              <a:rPr lang="zh-CN" altLang="zh-CN" sz="340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z="3400">
                <a:solidFill>
                  <a:srgbClr val="000000"/>
                </a:solidFill>
                <a:cs typeface="Times New Roman"/>
              </a:rPr>
              <a:t> You may want to know what I’m talking about. These letters come from the Myers-Briggs Type Indicator</a:t>
            </a:r>
            <a:r>
              <a:rPr lang="zh-CN" altLang="zh-CN" sz="340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z="3400">
                <a:solidFill>
                  <a:srgbClr val="000000"/>
                </a:solidFill>
                <a:cs typeface="Times New Roman"/>
              </a:rPr>
              <a:t>MBTI</a:t>
            </a:r>
            <a:r>
              <a:rPr lang="zh-CN" altLang="zh-CN" sz="340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3400">
                <a:solidFill>
                  <a:srgbClr val="000000"/>
                </a:solidFill>
                <a:cs typeface="Times New Roman"/>
              </a:rPr>
              <a:t> test</a:t>
            </a:r>
            <a:r>
              <a:rPr lang="zh-CN" altLang="zh-CN" sz="340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z="3400">
                <a:solidFill>
                  <a:srgbClr val="000000"/>
                </a:solidFill>
                <a:cs typeface="Times New Roman"/>
              </a:rPr>
              <a:t>16</a:t>
            </a:r>
            <a:r>
              <a:rPr lang="zh-CN" altLang="zh-CN" sz="3400">
                <a:solidFill>
                  <a:srgbClr val="000000"/>
                </a:solidFill>
                <a:ea typeface="楷体"/>
                <a:cs typeface="Times New Roman"/>
              </a:rPr>
              <a:t>型人格测试</a:t>
            </a:r>
            <a:r>
              <a:rPr lang="zh-CN" altLang="zh-CN" sz="340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3400">
                <a:solidFill>
                  <a:srgbClr val="000000"/>
                </a:solidFill>
                <a:cs typeface="Times New Roman"/>
              </a:rPr>
              <a:t>. The test gives you a four-letter result. The last letter is either “P” for “Perceiving” or “J” for “Judging”. It divides people into two groups based on how they organize their lives</a:t>
            </a:r>
            <a:r>
              <a:rPr lang="en-US" altLang="zh-CN" sz="34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34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38908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85738"/>
            <a:ext cx="11485848" cy="5909310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Many people see me as a “Judging” type. I like plans and schedules. For example, if I need to write ten articles in a week, I plan my everyday tasks to meet the deadline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最后期限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without rushing. I even timed my walk from the office to the subway and noted when trains usually arrive. On most days, a train arrives just as I reach the platform, and this makes me very happy. 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53572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37036"/>
            <a:ext cx="11485848" cy="562404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500" smtClean="0">
                <a:solidFill>
                  <a:srgbClr val="000000"/>
                </a:solidFill>
                <a:cs typeface="Times New Roman"/>
              </a:rPr>
              <a:t>I </a:t>
            </a:r>
            <a:r>
              <a:rPr lang="en-US" altLang="zh-CN" sz="3500">
                <a:solidFill>
                  <a:srgbClr val="000000"/>
                </a:solidFill>
                <a:cs typeface="Times New Roman"/>
              </a:rPr>
              <a:t>like people who also prefer structure, but I have met many “Perceiving” types. Years ago, I went to climb Mount Hua in Shaanxi with friends. As a “Judging” person, I planned carefully. I packed my backpack with water, bread and raincoats. On the day of the hike, two friends left empty-handed. Halfway through, they got thirsty and hungry, and had to rely on me for food and water. “Thanks, mate. You’re a lifesaver,” one said while eating my bread</a:t>
            </a:r>
            <a:r>
              <a:rPr lang="en-US" altLang="zh-CN" sz="35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35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81212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575362"/>
            <a:ext cx="11485848" cy="6211380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cs typeface="Times New Roman"/>
              </a:rPr>
              <a:t>Working and travelling with different personality types can be challenging. But even with the problems, “P” people have their good points. They are often more creative and flexible</a:t>
            </a:r>
            <a:r>
              <a:rPr lang="zh-CN" altLang="zh-CN" sz="350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3500">
                <a:solidFill>
                  <a:srgbClr val="000000"/>
                </a:solidFill>
                <a:ea typeface="楷体"/>
                <a:cs typeface="Times New Roman"/>
              </a:rPr>
              <a:t>灵活的</a:t>
            </a:r>
            <a:r>
              <a:rPr lang="zh-CN" altLang="zh-CN" sz="350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3500">
                <a:solidFill>
                  <a:srgbClr val="000000"/>
                </a:solidFill>
                <a:cs typeface="Times New Roman"/>
              </a:rPr>
              <a:t>. When things don’t go as planned, I often get worried, but they stay cool. Imagine a world where everyone was either “Judging” or “Perceiving”. Differences add interest to life. The mix of different personalities makes it more exciting</a:t>
            </a:r>
            <a:r>
              <a:rPr lang="en-US" altLang="zh-CN" sz="35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35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13025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1</a:t>
            </a:r>
            <a:r>
              <a:rPr lang="en-US" altLang="zh-CN" smtClean="0">
                <a:solidFill>
                  <a:srgbClr val="00B0F0"/>
                </a:solidFill>
                <a:cs typeface="Times New Roman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What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does the letter “P” in the MBTI test results stand for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A. Planning.	B. Preparing.	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C. Perceiving.	D. Predicting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00776" y="719907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C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787379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cs typeface="Times New Roman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cs typeface="Times New Roman"/>
              </a:rPr>
              <a:t>“The last letter is either ‘P’ for ‘Perceiving’ or ‘J’ for ‘Judging’.”</a:t>
            </a:r>
            <a:r>
              <a:rPr lang="zh-CN" altLang="zh-CN" b="1" dirty="0" smtClean="0">
                <a:solidFill>
                  <a:srgbClr val="FF0000"/>
                </a:solidFill>
                <a:cs typeface="Times New Roman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cs typeface="Times New Roman"/>
              </a:rPr>
              <a:t>“P”</a:t>
            </a:r>
            <a:r>
              <a:rPr lang="zh-CN" altLang="zh-CN" b="1" dirty="0" smtClean="0">
                <a:solidFill>
                  <a:srgbClr val="FF0000"/>
                </a:solidFill>
                <a:cs typeface="Times New Roman"/>
              </a:rPr>
              <a:t>代表</a:t>
            </a:r>
            <a:r>
              <a:rPr lang="en-US" altLang="zh-CN" b="1" dirty="0" smtClean="0">
                <a:solidFill>
                  <a:srgbClr val="FF0000"/>
                </a:solidFill>
                <a:cs typeface="Times New Roman"/>
              </a:rPr>
              <a:t>“Perceiving”</a:t>
            </a:r>
            <a:r>
              <a:rPr lang="zh-CN" altLang="zh-CN" b="1" dirty="0" smtClean="0">
                <a:solidFill>
                  <a:srgbClr val="FF0000"/>
                </a:solidFill>
                <a:cs typeface="Times New Roman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cs typeface="Times New Roman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900" dirty="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42045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80038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2</a:t>
            </a:r>
            <a:r>
              <a:rPr lang="en-US" altLang="zh-CN" smtClean="0">
                <a:solidFill>
                  <a:srgbClr val="00B0F0"/>
                </a:solidFill>
                <a:cs typeface="Times New Roman"/>
              </a:rPr>
              <a:t>. 	</a:t>
            </a:r>
            <a:r>
              <a:rPr lang="en-US" altLang="zh-CN">
                <a:solidFill>
                  <a:srgbClr val="00B0F0"/>
                </a:solidFill>
                <a:ea typeface="楷体"/>
                <a:cs typeface="Times New Roman"/>
              </a:rPr>
              <a:t> </a:t>
            </a:r>
            <a:r>
              <a:rPr lang="en-US" altLang="zh-CN" smtClean="0">
                <a:solidFill>
                  <a:srgbClr val="00B0F0"/>
                </a:solidFill>
                <a:ea typeface="楷体"/>
                <a:cs typeface="Times New Roman"/>
              </a:rPr>
              <a:t>             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Why does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the writer mention the mountain climbing experience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A. To tell how well “P” people can prepare for a trip.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B. To show the differences between “P” and “J” people.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C. To share his story of making friends with “P” people.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D. To talk about how he saved his friends when climbing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35280" y="917347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B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2693" y="963476"/>
            <a:ext cx="4896544" cy="52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640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06574" y="764704"/>
            <a:ext cx="11485848" cy="5078313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b="1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推理判断题。根据第二段中的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“I like people who also prefer structure, but I have met many ‘Perceiving’ types. 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（</a:t>
            </a:r>
            <a:r>
              <a:rPr lang="zh-CN" altLang="zh-CN" b="1">
                <a:solidFill>
                  <a:srgbClr val="FF0000"/>
                </a:solidFill>
                <a:ea typeface="楷体"/>
                <a:cs typeface="Times New Roman"/>
              </a:rPr>
              <a:t>我喜欢那些同样喜欢精心组织的人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，</a:t>
            </a:r>
            <a:r>
              <a:rPr lang="zh-CN" altLang="zh-CN" b="1">
                <a:solidFill>
                  <a:srgbClr val="FF0000"/>
                </a:solidFill>
                <a:ea typeface="楷体"/>
                <a:cs typeface="Times New Roman"/>
              </a:rPr>
              <a:t>但我也遇到过许多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/>
              </a:rPr>
              <a:t>‘</a:t>
            </a:r>
            <a:r>
              <a:rPr lang="zh-CN" altLang="zh-CN" b="1">
                <a:solidFill>
                  <a:srgbClr val="FF0000"/>
                </a:solidFill>
                <a:ea typeface="楷体"/>
                <a:cs typeface="Times New Roman"/>
              </a:rPr>
              <a:t>感知型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/>
              </a:rPr>
              <a:t>’</a:t>
            </a:r>
            <a:r>
              <a:rPr lang="zh-CN" altLang="zh-CN" b="1">
                <a:solidFill>
                  <a:srgbClr val="FF0000"/>
                </a:solidFill>
                <a:ea typeface="楷体"/>
                <a:cs typeface="Times New Roman"/>
              </a:rPr>
              <a:t>人格的人。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可知，作者提到登山体验是为了展示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“J”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型人和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“P”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型人的性格差异。</a:t>
            </a: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故</a:t>
            </a:r>
            <a:endParaRPr lang="en-US" altLang="zh-CN" b="1" smtClean="0">
              <a:solidFill>
                <a:srgbClr val="FF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cs typeface="Times New Roman"/>
              </a:rPr>
              <a:t>选</a:t>
            </a:r>
            <a:r>
              <a:rPr lang="en-US" altLang="zh-CN" b="1">
                <a:solidFill>
                  <a:srgbClr val="FF0000"/>
                </a:solidFill>
                <a:cs typeface="Times New Roman"/>
              </a:rPr>
              <a:t>B</a:t>
            </a:r>
            <a:r>
              <a:rPr lang="zh-CN" altLang="zh-CN" b="1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9006480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624</Words>
  <Application>Microsoft Office PowerPoint</Application>
  <PresentationFormat>自定义</PresentationFormat>
  <Paragraphs>35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644</cp:revision>
  <dcterms:created xsi:type="dcterms:W3CDTF">2020-11-06T05:24:00Z</dcterms:created>
  <dcterms:modified xsi:type="dcterms:W3CDTF">2025-09-13T08:48:01Z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